
<file path=[Content_Types].xml><?xml version="1.0" encoding="utf-8"?>
<Types xmlns="http://schemas.openxmlformats.org/package/2006/content-types">
  <Default Extension="webm" ContentType="video/unknown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s/slide11.xml" ContentType="application/vnd.openxmlformats-officedocument.presentationml.slide+xml"/>
  <Override PartName="/ppt/slides/slide15.xml" ContentType="application/vnd.openxmlformats-officedocument.presentationml.slide+xml"/>
  <Override PartName="/ppt/slides/slide10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  <p:sldMasterId id="2147483720" r:id="rId3"/>
  </p:sldMasterIdLst>
  <p:notesMasterIdLst>
    <p:notesMasterId r:id="rId19"/>
  </p:notesMasterIdLst>
  <p:sldIdLst>
    <p:sldId id="477" r:id="rId4"/>
    <p:sldId id="462" r:id="rId5"/>
    <p:sldId id="463" r:id="rId6"/>
    <p:sldId id="464" r:id="rId7"/>
    <p:sldId id="465" r:id="rId8"/>
    <p:sldId id="466" r:id="rId9"/>
    <p:sldId id="467" r:id="rId10"/>
    <p:sldId id="468" r:id="rId11"/>
    <p:sldId id="469" r:id="rId12"/>
    <p:sldId id="470" r:id="rId13"/>
    <p:sldId id="471" r:id="rId14"/>
    <p:sldId id="485" r:id="rId15"/>
    <p:sldId id="474" r:id="rId16"/>
    <p:sldId id="475" r:id="rId17"/>
    <p:sldId id="402" r:id="rId18"/>
  </p:sldIdLst>
  <p:sldSz cx="12169775" cy="7200900"/>
  <p:notesSz cx="6858000" cy="9144000"/>
  <p:defaultTextStyle>
    <a:defPPr>
      <a:defRPr lang="en-US"/>
    </a:defPPr>
    <a:lvl1pPr marL="0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66947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133895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700842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267789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834737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401685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968632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535580" algn="l" defTabSz="113389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68">
          <p15:clr>
            <a:srgbClr val="A4A3A4"/>
          </p15:clr>
        </p15:guide>
        <p15:guide id="2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88" autoAdjust="0"/>
    <p:restoredTop sz="94630" autoAdjust="0"/>
  </p:normalViewPr>
  <p:slideViewPr>
    <p:cSldViewPr>
      <p:cViewPr varScale="1">
        <p:scale>
          <a:sx n="83" d="100"/>
          <a:sy n="83" d="100"/>
        </p:scale>
        <p:origin x="-798" y="-78"/>
      </p:cViewPr>
      <p:guideLst>
        <p:guide orient="horz" pos="2268"/>
        <p:guide pos="383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customXml" Target="../customXml/item3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customXml" Target="../customXml/item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customXml" Target="../customXml/item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6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416A87-F76D-43F7-8BD0-9867F8EAD6C8}" type="datetimeFigureOut">
              <a:rPr lang="en-US" smtClean="0"/>
              <a:t>11/11/2022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31813" y="685800"/>
            <a:ext cx="57943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72CA1-510D-4144-AE2F-09A7AA448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545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2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3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26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68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0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1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93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36" algn="l" defTabSz="91428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1813" y="685800"/>
            <a:ext cx="579437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072CA1-510D-4144-AE2F-09A7AA448EC1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64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0721" y="256035"/>
            <a:ext cx="11703267" cy="6696836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7959" y="926495"/>
            <a:ext cx="9948791" cy="3072384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6416" y="4063120"/>
            <a:ext cx="8751877" cy="1457573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98D28FB-485B-4646-85D7-C7DF68E14A9B}" type="datetimeFigureOut">
              <a:rPr lang="en-IN" smtClean="0"/>
              <a:pPr/>
              <a:t>11-11-2022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074A4C1-B6A3-48F9-96CB-E28B2C288FB0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5056" y="3920490"/>
            <a:ext cx="82145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347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889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08995" y="800100"/>
            <a:ext cx="2319863" cy="56807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0916" y="800100"/>
            <a:ext cx="7415957" cy="56807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511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0721" y="256035"/>
            <a:ext cx="11703267" cy="6696836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7959" y="926495"/>
            <a:ext cx="9948791" cy="3072384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6416" y="4063120"/>
            <a:ext cx="8751877" cy="1457573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6EE247D-7B7E-4C3E-A2A1-1C53783FACB6}" type="datetime1">
              <a:rPr lang="en-IN" smtClean="0"/>
              <a:pPr/>
              <a:t>11-11-2022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074A4C1-B6A3-48F9-96CB-E28B2C288FB0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5056" y="3920490"/>
            <a:ext cx="82145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8360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867BE-194B-4BB3-9F0C-C4D6660685BF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1979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407" y="1232254"/>
            <a:ext cx="9948791" cy="3072384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6813" y="4362246"/>
            <a:ext cx="8753111" cy="143199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7E947-1BF5-408E-AD86-AC84B0FCE7BD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77591" y="4221428"/>
            <a:ext cx="821459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219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0917" y="2160269"/>
            <a:ext cx="4746212" cy="422452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6187" y="2160270"/>
            <a:ext cx="4746212" cy="422452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744E-D361-4730-A34F-6390B036095E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854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0917" y="2101587"/>
            <a:ext cx="4746212" cy="81610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0917" y="2857557"/>
            <a:ext cx="4746212" cy="355244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7745" y="2098984"/>
            <a:ext cx="4746212" cy="81610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7745" y="2855288"/>
            <a:ext cx="4746212" cy="355244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C2C94-0E62-4D89-A32F-45D3D0828BAF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4735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FFA6C-AAFB-4B9C-A8E7-57ACACD82E62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9356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C5DA-6E4D-4207-8E15-A969105E6B1D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2507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0917" y="1152144"/>
            <a:ext cx="3924752" cy="1824228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1493" y="1152144"/>
            <a:ext cx="5202579" cy="48966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0917" y="2976372"/>
            <a:ext cx="3924752" cy="316839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A8B28-75CD-4527-B3CD-F506723F2C88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471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0146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0917" y="1152144"/>
            <a:ext cx="3924752" cy="1824228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03380" y="1123339"/>
            <a:ext cx="6087930" cy="504063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0917" y="2976372"/>
            <a:ext cx="3924752" cy="302437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6DDB-BCD7-446C-B129-77F268AE1E9E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5267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97B27-B01C-4F9D-8921-E88D8ACC1D9D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763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08995" y="800100"/>
            <a:ext cx="2319863" cy="56807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0916" y="800100"/>
            <a:ext cx="7415957" cy="56807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66B74-2229-4D6C-8928-D6800E2F9D77}" type="datetime1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8118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71F9E4-2656-7D7E-FBFF-4DCF7B8364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22" y="1178481"/>
            <a:ext cx="9127331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074B14F-1EA2-F609-0AF5-CB8C520C8C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22" y="3782140"/>
            <a:ext cx="9127331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E9D3683-E40C-B0D7-D001-1226B8715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9E1AA88-9EE7-5AA0-9026-2A9A7F315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D120B6-4460-3336-A0B3-0A74AD218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1299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D7F475-22AE-2CF7-84B1-130148340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5E193A-5DEF-6F8D-98BA-60DBB2A07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BEC9C13-30C3-D35B-309F-4935D4412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0147AD6-FA04-4D6B-A537-BA327D593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27EB29F-C8EE-DE92-6EF0-AAAC7BDB4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8191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C49B91-6427-4011-BDF6-DCBF5308D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334" y="1795225"/>
            <a:ext cx="10496431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091E39E-76D1-D288-8E4B-9752C62D8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0334" y="4818937"/>
            <a:ext cx="10496431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E5DF841-55FF-BA87-D226-193D7688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22601F8-B82C-6604-69EA-74563E2C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C13F131-4002-575E-25DB-DF1265D37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0979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9B6026-E951-DB74-D55D-15157732A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371A768-1EE8-F367-0741-97D7E28525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6672" y="1916906"/>
            <a:ext cx="5172154" cy="4568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A9CB584-2DE3-594C-64E2-D18FC03C3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0949" y="1916906"/>
            <a:ext cx="5172154" cy="4568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1B9500E-0E19-5A14-2D22-92192DFE8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6CB2DCF-78DD-167E-E1FE-50B468251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BA93C5A-ECF8-1837-0C81-630B00EC7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1462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8BB518-0604-7DAC-E5B4-25AD4310A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57" y="383382"/>
            <a:ext cx="10496431" cy="139184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86A201F-8584-2093-9272-9F40D8987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58" y="1765221"/>
            <a:ext cx="5148385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CEC2B0B-F806-D018-03EE-8881D4CF5F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58" y="2630329"/>
            <a:ext cx="5148385" cy="3868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BF3BD61-E222-5326-7CC3-75BCD9E99E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0949" y="1765221"/>
            <a:ext cx="5173739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B1E08BF-69F5-9B34-D99E-F636351994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0949" y="2630329"/>
            <a:ext cx="5173739" cy="3868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8BF27346-6A9F-C233-0E24-20E09203E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8E3C390-E1EC-4FF3-FEC1-793B87C32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0E5AD08-D176-FA6E-605D-E21801E7B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2195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5B1FF2-5856-11A0-7292-FA3AE6986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0CD79D2-7159-E2B6-27B1-396C31ED4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D58F01D-E486-EB50-0751-E40EFFEF5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0F3807F-33EA-2B27-15E0-C54C268AC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1249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876EFE2-5DC7-1F17-6B36-C89B55942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79B74FEF-C143-5807-424C-35C6D9A30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B82FA91-0135-6735-7858-4E53EDD22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579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407" y="1232254"/>
            <a:ext cx="9948791" cy="3072384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6813" y="4362246"/>
            <a:ext cx="8753111" cy="143199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77591" y="4221428"/>
            <a:ext cx="821459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16302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792592-26D5-3AC3-B835-003DFE161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58" y="480060"/>
            <a:ext cx="39250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CF524C-BCB2-4CBB-B69F-531A91CF0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3739" y="1036797"/>
            <a:ext cx="6160949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4026482-212B-9ECC-E541-E953E8BAF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58" y="2160270"/>
            <a:ext cx="39250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6A26CFF-2F74-FD78-7E22-141ECBFF6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5A8449E-3726-BED4-5D0E-FE4A43075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EE9CD20-12AC-09A3-E47D-1EE3E0C0C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5927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79B04E-B3F7-F07B-99CC-138F644D9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58" y="480060"/>
            <a:ext cx="39250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41ACF6C-62B5-AF0C-F6E3-B67BB678CE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73739" y="1036797"/>
            <a:ext cx="6160949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39C570D-75ED-EE8F-082F-BE02B2079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58" y="2160270"/>
            <a:ext cx="39250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B7036B-3F13-8CB4-5660-2C47D637E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08FCC91-926A-416C-FD29-F151E7325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62C933E-7174-6C29-377D-2ED85035F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8621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89A5F9-9A48-9D8D-9611-95DC00E61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7C9F854-D065-3B86-BEE8-7B95D41B4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9799DF0-5360-BE2A-ADF2-1579DABBB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877F6DC-B434-32CB-75E3-9F7BB9C59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3C5500-1E38-69A6-FC0C-37037D140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4994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36B0B4F-B355-FE0B-9B89-D022F01F57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08995" y="383381"/>
            <a:ext cx="2624108" cy="61024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3B9BA27-8207-0711-2C3D-3AE4AF6B2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6672" y="383381"/>
            <a:ext cx="7720201" cy="61024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B254D36-29EB-16FA-27AF-2046FD9E3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B2B7042-F246-01F3-E052-0DFAB8F6B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9C4EDCD-7BC5-D65B-5256-57B3C7E3C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286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0917" y="2160269"/>
            <a:ext cx="4746212" cy="422452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6187" y="2160270"/>
            <a:ext cx="4746212" cy="422452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289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0917" y="2101587"/>
            <a:ext cx="4746212" cy="81610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0917" y="2857557"/>
            <a:ext cx="4746212" cy="355244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7745" y="2098984"/>
            <a:ext cx="4746212" cy="81610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7745" y="2855288"/>
            <a:ext cx="4746212" cy="355244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291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638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624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0917" y="1152144"/>
            <a:ext cx="3924752" cy="1824228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1493" y="1152144"/>
            <a:ext cx="5202579" cy="48966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0917" y="2976372"/>
            <a:ext cx="3924752" cy="316839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067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0917" y="1152144"/>
            <a:ext cx="3924752" cy="1824228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03380" y="1123339"/>
            <a:ext cx="6087930" cy="504063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0917" y="2976372"/>
            <a:ext cx="3924752" cy="302437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AD84C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570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0721" y="256035"/>
            <a:ext cx="11703267" cy="669683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0916" y="640080"/>
            <a:ext cx="9857518" cy="14241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0919" y="2160270"/>
            <a:ext cx="9854874" cy="4240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0913" y="6535023"/>
            <a:ext cx="2324828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B98D28FB-485B-4646-85D7-C7DF68E14A9B}" type="datetimeFigureOut">
              <a:rPr lang="en-IN" smtClean="0">
                <a:solidFill>
                  <a:srgbClr val="AD84C6"/>
                </a:solidFill>
              </a:rPr>
              <a:pPr defTabSz="457200"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1949" y="6535023"/>
            <a:ext cx="4709174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12525" y="6535023"/>
            <a:ext cx="170310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457200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758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0721" y="256035"/>
            <a:ext cx="11703267" cy="669683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0916" y="640080"/>
            <a:ext cx="9857518" cy="14241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0919" y="2160270"/>
            <a:ext cx="9854874" cy="4240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0913" y="6535023"/>
            <a:ext cx="2324828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E7AD9AE4-ADFD-4AC8-81AE-CC9F3B26330E}" type="datetime1">
              <a:rPr lang="en-IN" smtClean="0">
                <a:solidFill>
                  <a:srgbClr val="AD84C6"/>
                </a:solidFill>
              </a:rPr>
              <a:pPr defTabSz="457200"/>
              <a:t>11-11-2022</a:t>
            </a:fld>
            <a:endParaRPr lang="en-IN">
              <a:solidFill>
                <a:srgbClr val="AD84C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1949" y="6535023"/>
            <a:ext cx="4709174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endParaRPr lang="en-IN">
              <a:solidFill>
                <a:srgbClr val="AD84C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12525" y="6535023"/>
            <a:ext cx="170310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457200"/>
            <a:fld id="{6074A4C1-B6A3-48F9-96CB-E28B2C288FB0}" type="slidenum">
              <a:rPr lang="en-IN" smtClean="0">
                <a:solidFill>
                  <a:srgbClr val="AD84C6"/>
                </a:solidFill>
              </a:rPr>
              <a:pPr defTabSz="457200"/>
              <a:t>‹#›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732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A2FF0EB-62A4-B502-FE4C-CDBD0C56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2" y="383382"/>
            <a:ext cx="10496431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3A5FCFF-6C68-28C4-526E-01A17BA516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72" y="1916906"/>
            <a:ext cx="10496431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485ED8D-2080-FFA4-6D38-4568D84A9C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672" y="6674168"/>
            <a:ext cx="2738199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4C61FCD4-ADA4-4951-8F1C-7DB038DFAC9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11/11/2022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6C9F377-1D4A-84F0-2DA9-FE60BF75DB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1238" y="6674168"/>
            <a:ext cx="4107299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A3DE6C6-3992-6FF3-E9C3-05E31443C3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4904" y="6674168"/>
            <a:ext cx="2738199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4E3AFDE-BC45-4EC5-B034-B97CE54653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848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131887" y="2457451"/>
            <a:ext cx="10344150" cy="960438"/>
          </a:xfrm>
        </p:spPr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BT 205: 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Cell &amp; Molecular Biology</a:t>
            </a:r>
            <a:endParaRPr lang="en-IN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4294967295"/>
          </p:nvPr>
        </p:nvSpPr>
        <p:spPr>
          <a:xfrm>
            <a:off x="2198687" y="3219450"/>
            <a:ext cx="8153400" cy="1839913"/>
          </a:xfrm>
        </p:spPr>
        <p:txBody>
          <a:bodyPr>
            <a:normAutofit/>
          </a:bodyPr>
          <a:lstStyle/>
          <a:p>
            <a:pPr marL="45720" indent="0" algn="r">
              <a:buNone/>
            </a:pPr>
            <a:r>
              <a:rPr lang="en-US" sz="2800" i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-Prof</a:t>
            </a:r>
            <a:r>
              <a:rPr lang="en-US" sz="28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 Siddhartha </a:t>
            </a:r>
            <a:r>
              <a:rPr lang="en-US" sz="2800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Sankar</a:t>
            </a:r>
            <a:r>
              <a:rPr lang="en-US" sz="28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Ghosh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512887" y="3219450"/>
            <a:ext cx="9067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4A4C1-B6A3-48F9-96CB-E28B2C288FB0}" type="slidenum">
              <a:rPr lang="en-IN" smtClean="0">
                <a:solidFill>
                  <a:srgbClr val="AD84C6"/>
                </a:solidFill>
              </a:rPr>
              <a:pPr/>
              <a:t>1</a:t>
            </a:fld>
            <a:endParaRPr lang="en-IN">
              <a:solidFill>
                <a:srgbClr val="AD8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37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688" y="1543050"/>
            <a:ext cx="11189751" cy="434274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4688" y="476251"/>
            <a:ext cx="11048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</a:rPr>
              <a:t>Q What are the various </a:t>
            </a:r>
            <a:r>
              <a:rPr lang="en-US" sz="2400" b="1" dirty="0">
                <a:solidFill>
                  <a:srgbClr val="0000FF"/>
                </a:solidFill>
              </a:rPr>
              <a:t>responses induced by the neurotransmitter </a:t>
            </a:r>
            <a:r>
              <a:rPr lang="en-US" sz="2400" b="1" dirty="0" smtClean="0">
                <a:solidFill>
                  <a:srgbClr val="0000FF"/>
                </a:solidFill>
              </a:rPr>
              <a:t>acetylcholine?</a:t>
            </a:r>
            <a:endParaRPr lang="en-US" sz="24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94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74688" y="1522959"/>
            <a:ext cx="10972799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</a:rPr>
              <a:t>Various responses induced by the neurotransmitter </a:t>
            </a:r>
            <a:r>
              <a:rPr lang="en-US" sz="2400" b="1" dirty="0" smtClean="0">
                <a:solidFill>
                  <a:srgbClr val="0000FF"/>
                </a:solidFill>
              </a:rPr>
              <a:t>acetylcholine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prstClr val="black"/>
                </a:solidFill>
              </a:rPr>
              <a:t> </a:t>
            </a:r>
            <a:r>
              <a:rPr lang="en-US" dirty="0">
                <a:solidFill>
                  <a:prstClr val="black"/>
                </a:solidFill>
              </a:rPr>
              <a:t>(A) The chemical structure of acetylcholine. </a:t>
            </a:r>
            <a:endParaRPr lang="en-US" dirty="0" smtClean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prstClr val="black"/>
                </a:solidFill>
              </a:rPr>
              <a:t>(</a:t>
            </a:r>
            <a:r>
              <a:rPr lang="en-US" dirty="0">
                <a:solidFill>
                  <a:prstClr val="black"/>
                </a:solidFill>
              </a:rPr>
              <a:t>B–D) </a:t>
            </a:r>
            <a:r>
              <a:rPr lang="en-US" dirty="0" smtClean="0">
                <a:solidFill>
                  <a:prstClr val="black"/>
                </a:solidFill>
              </a:rPr>
              <a:t>Different cell </a:t>
            </a:r>
            <a:r>
              <a:rPr lang="en-US" dirty="0">
                <a:solidFill>
                  <a:prstClr val="black"/>
                </a:solidFill>
              </a:rPr>
              <a:t>types are specialized to respond to acetylcholine in different ways. </a:t>
            </a:r>
            <a:endParaRPr lang="en-US" dirty="0" smtClean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prstClr val="black"/>
                </a:solidFill>
              </a:rPr>
              <a:t>In </a:t>
            </a:r>
            <a:r>
              <a:rPr lang="en-US" dirty="0">
                <a:solidFill>
                  <a:prstClr val="black"/>
                </a:solidFill>
              </a:rPr>
              <a:t>some cases (B and C), acetylcholine binds to similar receptor </a:t>
            </a:r>
            <a:r>
              <a:rPr lang="en-US" dirty="0" smtClean="0">
                <a:solidFill>
                  <a:prstClr val="black"/>
                </a:solidFill>
              </a:rPr>
              <a:t>proteins (G-protein-coupled receptors), </a:t>
            </a:r>
            <a:r>
              <a:rPr lang="en-US" dirty="0">
                <a:solidFill>
                  <a:prstClr val="black"/>
                </a:solidFill>
              </a:rPr>
              <a:t>but the intracellular signals produced are interpreted differently in cells specialized for </a:t>
            </a:r>
            <a:r>
              <a:rPr lang="en-US" dirty="0" smtClean="0">
                <a:solidFill>
                  <a:prstClr val="black"/>
                </a:solidFill>
              </a:rPr>
              <a:t>different functions</a:t>
            </a:r>
            <a:r>
              <a:rPr lang="en-US" dirty="0">
                <a:solidFill>
                  <a:prstClr val="black"/>
                </a:solidFill>
              </a:rPr>
              <a:t>. </a:t>
            </a:r>
            <a:endParaRPr lang="en-US" dirty="0" smtClean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prstClr val="black"/>
                </a:solidFill>
              </a:rPr>
              <a:t>In </a:t>
            </a:r>
            <a:r>
              <a:rPr lang="en-US" dirty="0">
                <a:solidFill>
                  <a:prstClr val="black"/>
                </a:solidFill>
              </a:rPr>
              <a:t>other cases (D), the receptor protein is also </a:t>
            </a:r>
            <a:r>
              <a:rPr lang="en-US" dirty="0" smtClean="0">
                <a:solidFill>
                  <a:prstClr val="black"/>
                </a:solidFill>
              </a:rPr>
              <a:t>different.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71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Untitled">
            <a:hlinkClick r:id="" action="ppaction://media"/>
            <a:extLst>
              <a:ext uri="{FF2B5EF4-FFF2-40B4-BE49-F238E27FC236}">
                <a16:creationId xmlns:a16="http://schemas.microsoft.com/office/drawing/2014/main" xmlns="" id="{C90B0766-A014-1FF1-7CD6-AB85D4AB48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8552" y="259492"/>
            <a:ext cx="11463983" cy="67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140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287" y="1543050"/>
            <a:ext cx="6430800" cy="500689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69888" y="400052"/>
            <a:ext cx="111252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</a:rPr>
              <a:t>Low concentrations of autonomic transmitters </a:t>
            </a:r>
            <a:r>
              <a:rPr lang="en-US" sz="2800" dirty="0" smtClean="0">
                <a:solidFill>
                  <a:srgbClr val="0000FF"/>
                </a:solidFill>
              </a:rPr>
              <a:t>alter rate </a:t>
            </a:r>
            <a:r>
              <a:rPr lang="en-US" sz="2800" dirty="0">
                <a:solidFill>
                  <a:srgbClr val="0000FF"/>
                </a:solidFill>
              </a:rPr>
              <a:t>by changing the slope of diastolic depolarization</a:t>
            </a:r>
          </a:p>
        </p:txBody>
      </p:sp>
    </p:spTree>
    <p:extLst>
      <p:ext uri="{BB962C8B-B14F-4D97-AF65-F5344CB8AC3E}">
        <p14:creationId xmlns:p14="http://schemas.microsoft.com/office/powerpoint/2010/main" val="222842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27087" y="884338"/>
            <a:ext cx="107442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 smtClean="0"/>
              <a:t>A</a:t>
            </a:r>
            <a:r>
              <a:rPr lang="en-US" sz="2400" dirty="0"/>
              <a:t>, </a:t>
            </a:r>
            <a:r>
              <a:rPr lang="en-US" sz="2400" dirty="0" smtClean="0"/>
              <a:t>Spontaneous activity </a:t>
            </a:r>
            <a:r>
              <a:rPr lang="en-US" sz="2400" dirty="0"/>
              <a:t>recorded from a </a:t>
            </a:r>
            <a:r>
              <a:rPr lang="en-US" sz="2400" b="1" dirty="0"/>
              <a:t>sinoatrial node </a:t>
            </a:r>
            <a:r>
              <a:rPr lang="en-US" sz="2400" b="1" dirty="0" smtClean="0"/>
              <a:t>(SAN) </a:t>
            </a:r>
            <a:r>
              <a:rPr lang="en-US" sz="2400" dirty="0"/>
              <a:t>preparation in a </a:t>
            </a:r>
            <a:r>
              <a:rPr lang="en-US" sz="2400" dirty="0" smtClean="0"/>
              <a:t>control Tyrode </a:t>
            </a:r>
            <a:r>
              <a:rPr lang="en-US" sz="2400" dirty="0"/>
              <a:t>solution and during perfusion with 50 </a:t>
            </a:r>
            <a:r>
              <a:rPr lang="en-US" sz="2400" dirty="0" err="1"/>
              <a:t>nmol</a:t>
            </a:r>
            <a:r>
              <a:rPr lang="en-US" sz="2400" dirty="0"/>
              <a:t>/L </a:t>
            </a:r>
            <a:r>
              <a:rPr lang="en-US" sz="2400" dirty="0" smtClean="0"/>
              <a:t>adrenaline, as </a:t>
            </a:r>
            <a:r>
              <a:rPr lang="en-US" sz="2400" dirty="0"/>
              <a:t>indicated (left) </a:t>
            </a:r>
            <a:r>
              <a:rPr lang="en-US" sz="2400" dirty="0" smtClean="0"/>
              <a:t>shifting horizontally the </a:t>
            </a:r>
            <a:r>
              <a:rPr lang="en-US" sz="2400" dirty="0"/>
              <a:t>traces so as to make the upstroke of the action </a:t>
            </a:r>
            <a:r>
              <a:rPr lang="en-US" sz="2400" dirty="0" smtClean="0"/>
              <a:t>potentials coincide </a:t>
            </a:r>
            <a:r>
              <a:rPr lang="en-US" sz="2400" dirty="0"/>
              <a:t>shows that most of the rate acceleration in </a:t>
            </a:r>
            <a:r>
              <a:rPr lang="en-US" sz="2400" dirty="0" smtClean="0"/>
              <a:t>adrenaline is </a:t>
            </a:r>
            <a:r>
              <a:rPr lang="en-US" sz="2400" dirty="0"/>
              <a:t>attributable to steepening of the diastolic </a:t>
            </a:r>
            <a:r>
              <a:rPr lang="en-US" sz="2400" dirty="0" smtClean="0"/>
              <a:t>depolarization (right</a:t>
            </a:r>
            <a:r>
              <a:rPr lang="en-US" sz="2400" dirty="0"/>
              <a:t>). </a:t>
            </a:r>
            <a:endParaRPr lang="en-US" sz="2400" dirty="0" smtClean="0"/>
          </a:p>
          <a:p>
            <a:pPr algn="just">
              <a:lnSpc>
                <a:spcPct val="150000"/>
              </a:lnSpc>
            </a:pPr>
            <a:endParaRPr lang="en-US" sz="2400" dirty="0"/>
          </a:p>
          <a:p>
            <a:pPr algn="just">
              <a:lnSpc>
                <a:spcPct val="150000"/>
              </a:lnSpc>
            </a:pPr>
            <a:r>
              <a:rPr lang="en-US" sz="2400" dirty="0" smtClean="0"/>
              <a:t>B</a:t>
            </a:r>
            <a:r>
              <a:rPr lang="en-US" sz="2400" b="1" dirty="0"/>
              <a:t>,</a:t>
            </a:r>
            <a:r>
              <a:rPr lang="en-US" sz="2400" dirty="0"/>
              <a:t> In single-cell recordings, acceleration attributable </a:t>
            </a:r>
            <a:r>
              <a:rPr lang="en-US" sz="2400" dirty="0" smtClean="0"/>
              <a:t>to </a:t>
            </a:r>
            <a:r>
              <a:rPr lang="en-US" sz="2400" b="1" dirty="0" err="1" smtClean="0"/>
              <a:t>isoprenaline</a:t>
            </a:r>
            <a:r>
              <a:rPr lang="en-US" sz="2400" b="1" dirty="0" smtClean="0"/>
              <a:t> </a:t>
            </a:r>
            <a:r>
              <a:rPr lang="en-US" sz="2400" dirty="0"/>
              <a:t>10 </a:t>
            </a:r>
            <a:r>
              <a:rPr lang="en-US" sz="2400" dirty="0" err="1"/>
              <a:t>nmol</a:t>
            </a:r>
            <a:r>
              <a:rPr lang="en-US" sz="2400" dirty="0"/>
              <a:t>/L and slowing attributable to </a:t>
            </a:r>
            <a:r>
              <a:rPr lang="en-US" sz="2400" b="1" dirty="0" err="1"/>
              <a:t>ACh</a:t>
            </a:r>
            <a:r>
              <a:rPr lang="en-US" sz="2400" dirty="0"/>
              <a:t> 3 </a:t>
            </a:r>
            <a:r>
              <a:rPr lang="en-US" sz="2400" dirty="0" err="1" smtClean="0"/>
              <a:t>nmol</a:t>
            </a:r>
            <a:r>
              <a:rPr lang="en-US" sz="2400" dirty="0" smtClean="0"/>
              <a:t>/L also </a:t>
            </a:r>
            <a:r>
              <a:rPr lang="en-US" sz="2400" dirty="0"/>
              <a:t>result from changes of diastolic depolarization slope, </a:t>
            </a:r>
            <a:r>
              <a:rPr lang="en-US" sz="2400" dirty="0" smtClean="0"/>
              <a:t>with little </a:t>
            </a:r>
            <a:r>
              <a:rPr lang="en-US" sz="2400" dirty="0"/>
              <a:t>modification of action potential duration.</a:t>
            </a:r>
          </a:p>
        </p:txBody>
      </p:sp>
    </p:spTree>
    <p:extLst>
      <p:ext uri="{BB962C8B-B14F-4D97-AF65-F5344CB8AC3E}">
        <p14:creationId xmlns:p14="http://schemas.microsoft.com/office/powerpoint/2010/main" val="1995765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27087" y="2431098"/>
            <a:ext cx="10344150" cy="960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  <a:endParaRPr lang="en-IN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103687" y="314325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686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41264" y="3143250"/>
            <a:ext cx="64379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9900"/>
                </a:solidFill>
              </a:rPr>
              <a:t>General principles of cell </a:t>
            </a:r>
            <a:r>
              <a:rPr lang="en-US" sz="2800" b="1" dirty="0" smtClean="0">
                <a:solidFill>
                  <a:srgbClr val="009900"/>
                </a:solidFill>
              </a:rPr>
              <a:t>communication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69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688" y="743017"/>
            <a:ext cx="5531303" cy="5638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98487" y="247651"/>
            <a:ext cx="107442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Q How does an intracellular signaling </a:t>
            </a:r>
            <a:r>
              <a:rPr lang="en-US" b="1" dirty="0">
                <a:solidFill>
                  <a:srgbClr val="0000FF"/>
                </a:solidFill>
              </a:rPr>
              <a:t>pathway activated by </a:t>
            </a:r>
            <a:r>
              <a:rPr lang="en-US" b="1" dirty="0" smtClean="0">
                <a:solidFill>
                  <a:srgbClr val="0000FF"/>
                </a:solidFill>
              </a:rPr>
              <a:t>an extracellular </a:t>
            </a:r>
            <a:r>
              <a:rPr lang="en-US" b="1" dirty="0">
                <a:solidFill>
                  <a:srgbClr val="0000FF"/>
                </a:solidFill>
              </a:rPr>
              <a:t>signal </a:t>
            </a:r>
            <a:r>
              <a:rPr lang="en-US" b="1" dirty="0" smtClean="0">
                <a:solidFill>
                  <a:srgbClr val="0000FF"/>
                </a:solidFill>
              </a:rPr>
              <a:t>molecule</a:t>
            </a:r>
            <a:r>
              <a:rPr lang="en-US" dirty="0" smtClean="0">
                <a:solidFill>
                  <a:srgbClr val="0000FF"/>
                </a:solidFill>
              </a:rPr>
              <a:t>?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39039" y="2200067"/>
            <a:ext cx="4260849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prstClr val="black"/>
                </a:solidFill>
              </a:rPr>
              <a:t>The signal molecule usually binds to a receptor protein that is embedded in the plasma membrane of the target cell. The receptor activates one or more intracellular signaling pathways, involving a series of signaling proteins. Finally, one or more of the intracellular signaling proteins alters the activity of effector proteins and thereby the behavior of the cell.</a:t>
            </a:r>
          </a:p>
        </p:txBody>
      </p:sp>
    </p:spTree>
    <p:extLst>
      <p:ext uri="{BB962C8B-B14F-4D97-AF65-F5344CB8AC3E}">
        <p14:creationId xmlns:p14="http://schemas.microsoft.com/office/powerpoint/2010/main" val="352256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087" y="1085850"/>
            <a:ext cx="6400800" cy="555440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89088" y="552451"/>
            <a:ext cx="845819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Q. How does Extracellular </a:t>
            </a:r>
            <a:r>
              <a:rPr lang="en-US" b="1" dirty="0">
                <a:solidFill>
                  <a:srgbClr val="0000FF"/>
                </a:solidFill>
              </a:rPr>
              <a:t>Signals </a:t>
            </a:r>
            <a:r>
              <a:rPr lang="en-US" b="1" dirty="0" smtClean="0">
                <a:solidFill>
                  <a:srgbClr val="0000FF"/>
                </a:solidFill>
              </a:rPr>
              <a:t>Act </a:t>
            </a:r>
            <a:r>
              <a:rPr lang="en-US" b="1" dirty="0">
                <a:solidFill>
                  <a:srgbClr val="0000FF"/>
                </a:solidFill>
              </a:rPr>
              <a:t>Over Short or Long </a:t>
            </a:r>
            <a:r>
              <a:rPr lang="en-US" b="1" dirty="0" smtClean="0">
                <a:solidFill>
                  <a:srgbClr val="0000FF"/>
                </a:solidFill>
              </a:rPr>
              <a:t>Distances?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34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74687" y="507296"/>
            <a:ext cx="11125200" cy="57246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 smtClean="0">
                <a:solidFill>
                  <a:srgbClr val="0000FF"/>
                </a:solidFill>
              </a:rPr>
              <a:t>Q. What are the Four </a:t>
            </a:r>
            <a:r>
              <a:rPr lang="en-US" sz="2400" b="1" dirty="0">
                <a:solidFill>
                  <a:srgbClr val="0000FF"/>
                </a:solidFill>
              </a:rPr>
              <a:t>forms of intercellular </a:t>
            </a:r>
            <a:r>
              <a:rPr lang="en-US" sz="2400" b="1" dirty="0" smtClean="0">
                <a:solidFill>
                  <a:srgbClr val="0000FF"/>
                </a:solidFill>
              </a:rPr>
              <a:t>signaling?</a:t>
            </a:r>
          </a:p>
          <a:p>
            <a:pPr marL="457200" indent="-457200" algn="just">
              <a:lnSpc>
                <a:spcPct val="150000"/>
              </a:lnSpc>
              <a:buFontTx/>
              <a:buAutoNum type="alphaUcParenBoth"/>
            </a:pPr>
            <a:r>
              <a:rPr lang="en-US" b="1" dirty="0" smtClean="0">
                <a:solidFill>
                  <a:srgbClr val="0000FF"/>
                </a:solidFill>
              </a:rPr>
              <a:t>Contact-dependent </a:t>
            </a:r>
            <a:r>
              <a:rPr lang="en-US" b="1" dirty="0">
                <a:solidFill>
                  <a:srgbClr val="0000FF"/>
                </a:solidFill>
              </a:rPr>
              <a:t>signaling </a:t>
            </a:r>
            <a:r>
              <a:rPr lang="en-US" dirty="0">
                <a:solidFill>
                  <a:prstClr val="black"/>
                </a:solidFill>
              </a:rPr>
              <a:t>requires cells to be in direct membrane–membrane contact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</a:p>
          <a:p>
            <a:pPr marL="457200" indent="-457200" algn="just">
              <a:lnSpc>
                <a:spcPct val="150000"/>
              </a:lnSpc>
              <a:buFontTx/>
              <a:buAutoNum type="alphaUcParenBoth"/>
            </a:pP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b="1" dirty="0" smtClean="0">
                <a:solidFill>
                  <a:srgbClr val="0000FF"/>
                </a:solidFill>
              </a:rPr>
              <a:t>Paracrine </a:t>
            </a:r>
            <a:r>
              <a:rPr lang="en-US" b="1" dirty="0">
                <a:solidFill>
                  <a:srgbClr val="0000FF"/>
                </a:solidFill>
              </a:rPr>
              <a:t>signaling </a:t>
            </a:r>
            <a:r>
              <a:rPr lang="en-US" dirty="0">
                <a:solidFill>
                  <a:prstClr val="black"/>
                </a:solidFill>
              </a:rPr>
              <a:t>depends on local mediators that are released into the extracellular space and act on neighboring cells. </a:t>
            </a:r>
          </a:p>
          <a:p>
            <a:pPr marL="457200" indent="-457200" algn="just">
              <a:lnSpc>
                <a:spcPct val="150000"/>
              </a:lnSpc>
              <a:buFontTx/>
              <a:buAutoNum type="alphaUcParenBoth"/>
            </a:pPr>
            <a:r>
              <a:rPr lang="en-US" b="1" dirty="0" smtClean="0">
                <a:solidFill>
                  <a:srgbClr val="0000FF"/>
                </a:solidFill>
              </a:rPr>
              <a:t>Synaptic </a:t>
            </a:r>
            <a:r>
              <a:rPr lang="en-US" b="1" dirty="0">
                <a:solidFill>
                  <a:srgbClr val="0000FF"/>
                </a:solidFill>
              </a:rPr>
              <a:t>signaling is performed by neurons that </a:t>
            </a:r>
            <a:r>
              <a:rPr lang="en-US" dirty="0">
                <a:solidFill>
                  <a:prstClr val="black"/>
                </a:solidFill>
              </a:rPr>
              <a:t>transmit signals electrically along their axons and release neurotransmitters at synapses, which are often located far away from </a:t>
            </a:r>
            <a:r>
              <a:rPr lang="en-US" dirty="0">
                <a:solidFill>
                  <a:srgbClr val="0000FF"/>
                </a:solidFill>
              </a:rPr>
              <a:t>the neuronal cell body. </a:t>
            </a:r>
            <a:endParaRPr lang="en-US" dirty="0" smtClean="0">
              <a:solidFill>
                <a:srgbClr val="0000FF"/>
              </a:solidFill>
            </a:endParaRPr>
          </a:p>
          <a:p>
            <a:pPr marL="457200" indent="-457200" algn="just">
              <a:lnSpc>
                <a:spcPct val="150000"/>
              </a:lnSpc>
              <a:buFontTx/>
              <a:buAutoNum type="alphaUcParenBoth"/>
            </a:pPr>
            <a:r>
              <a:rPr lang="en-US" b="1" dirty="0" smtClean="0">
                <a:solidFill>
                  <a:srgbClr val="0000FF"/>
                </a:solidFill>
              </a:rPr>
              <a:t>Endocrine </a:t>
            </a:r>
            <a:r>
              <a:rPr lang="en-US" b="1" dirty="0">
                <a:solidFill>
                  <a:srgbClr val="0000FF"/>
                </a:solidFill>
              </a:rPr>
              <a:t>signaling depends on endocrine cells</a:t>
            </a:r>
            <a:r>
              <a:rPr lang="en-US" dirty="0">
                <a:solidFill>
                  <a:srgbClr val="0000FF"/>
                </a:solidFill>
              </a:rPr>
              <a:t>, </a:t>
            </a:r>
            <a:r>
              <a:rPr lang="en-US" dirty="0">
                <a:solidFill>
                  <a:prstClr val="black"/>
                </a:solidFill>
              </a:rPr>
              <a:t>which secrete hormones into the bloodstream for distribution throughout the body. </a:t>
            </a:r>
            <a:r>
              <a:rPr lang="en-US" i="1" dirty="0">
                <a:solidFill>
                  <a:prstClr val="black"/>
                </a:solidFill>
              </a:rPr>
              <a:t>Many of the same types of signaling molecules are used in paracrine, synaptic, and endocrine signaling; the crucial differences lie in the speed and selectivity with which the signals are delivered to their targets.</a:t>
            </a:r>
          </a:p>
        </p:txBody>
      </p:sp>
    </p:spTree>
    <p:extLst>
      <p:ext uri="{BB962C8B-B14F-4D97-AF65-F5344CB8AC3E}">
        <p14:creationId xmlns:p14="http://schemas.microsoft.com/office/powerpoint/2010/main" val="142652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89087" y="323851"/>
            <a:ext cx="96774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Q How many ways Extracellular </a:t>
            </a:r>
            <a:r>
              <a:rPr lang="en-US" b="1" dirty="0">
                <a:solidFill>
                  <a:srgbClr val="0000FF"/>
                </a:solidFill>
              </a:rPr>
              <a:t>Signal Molecules Bind to Specific Receptors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487" y="939352"/>
            <a:ext cx="4267200" cy="57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39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93687" y="338019"/>
            <a:ext cx="11201400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</a:rPr>
              <a:t>Q, What determine  the </a:t>
            </a:r>
            <a:r>
              <a:rPr lang="en-US" sz="2400" b="1" dirty="0">
                <a:solidFill>
                  <a:srgbClr val="0000FF"/>
                </a:solidFill>
              </a:rPr>
              <a:t>binding of </a:t>
            </a:r>
            <a:r>
              <a:rPr lang="en-US" sz="2400" b="1" dirty="0" smtClean="0">
                <a:solidFill>
                  <a:srgbClr val="0000FF"/>
                </a:solidFill>
              </a:rPr>
              <a:t>extracellular signal </a:t>
            </a:r>
            <a:r>
              <a:rPr lang="en-US" sz="2400" b="1" dirty="0">
                <a:solidFill>
                  <a:srgbClr val="0000FF"/>
                </a:solidFill>
              </a:rPr>
              <a:t>molecules to either </a:t>
            </a:r>
            <a:r>
              <a:rPr lang="en-US" sz="2400" b="1" dirty="0" smtClean="0">
                <a:solidFill>
                  <a:srgbClr val="0000FF"/>
                </a:solidFill>
              </a:rPr>
              <a:t>cell-surface or </a:t>
            </a:r>
            <a:r>
              <a:rPr lang="en-US" sz="2400" b="1" dirty="0">
                <a:solidFill>
                  <a:srgbClr val="0000FF"/>
                </a:solidFill>
              </a:rPr>
              <a:t>intracellular </a:t>
            </a:r>
            <a:r>
              <a:rPr lang="en-US" sz="2400" b="1" dirty="0" smtClean="0">
                <a:solidFill>
                  <a:srgbClr val="0000FF"/>
                </a:solidFill>
              </a:rPr>
              <a:t>receptors</a:t>
            </a:r>
            <a:r>
              <a:rPr lang="en-US" dirty="0" smtClean="0">
                <a:solidFill>
                  <a:prstClr val="black"/>
                </a:solidFill>
              </a:rPr>
              <a:t>?</a:t>
            </a:r>
          </a:p>
          <a:p>
            <a:endParaRPr lang="en-US" dirty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 </a:t>
            </a:r>
          </a:p>
          <a:p>
            <a:pPr marL="457200" indent="-457200">
              <a:lnSpc>
                <a:spcPct val="150000"/>
              </a:lnSpc>
              <a:buFontTx/>
              <a:buAutoNum type="alphaUcParenBoth"/>
            </a:pPr>
            <a:r>
              <a:rPr lang="en-US" dirty="0" smtClean="0">
                <a:solidFill>
                  <a:prstClr val="black"/>
                </a:solidFill>
              </a:rPr>
              <a:t>Most signal molecules </a:t>
            </a:r>
            <a:r>
              <a:rPr lang="en-US" dirty="0">
                <a:solidFill>
                  <a:prstClr val="black"/>
                </a:solidFill>
              </a:rPr>
              <a:t>are </a:t>
            </a:r>
            <a:r>
              <a:rPr lang="en-US" b="1" dirty="0">
                <a:solidFill>
                  <a:srgbClr val="0000FF"/>
                </a:solidFill>
              </a:rPr>
              <a:t>hydrophilic</a:t>
            </a:r>
            <a:r>
              <a:rPr lang="en-US" dirty="0">
                <a:solidFill>
                  <a:prstClr val="black"/>
                </a:solidFill>
              </a:rPr>
              <a:t> and are </a:t>
            </a:r>
            <a:r>
              <a:rPr lang="en-US" dirty="0" smtClean="0">
                <a:solidFill>
                  <a:prstClr val="black"/>
                </a:solidFill>
              </a:rPr>
              <a:t>therefore unable </a:t>
            </a:r>
            <a:r>
              <a:rPr lang="en-US" dirty="0">
                <a:solidFill>
                  <a:prstClr val="black"/>
                </a:solidFill>
              </a:rPr>
              <a:t>to cross the target cell’s </a:t>
            </a:r>
            <a:r>
              <a:rPr lang="en-US" dirty="0" smtClean="0">
                <a:solidFill>
                  <a:prstClr val="black"/>
                </a:solidFill>
              </a:rPr>
              <a:t>plasma membrane </a:t>
            </a:r>
            <a:r>
              <a:rPr lang="en-US" dirty="0">
                <a:solidFill>
                  <a:prstClr val="black"/>
                </a:solidFill>
              </a:rPr>
              <a:t>directly; instead, they bind </a:t>
            </a:r>
            <a:r>
              <a:rPr lang="en-US" dirty="0" smtClean="0">
                <a:solidFill>
                  <a:prstClr val="black"/>
                </a:solidFill>
              </a:rPr>
              <a:t>to cell-surface </a:t>
            </a:r>
            <a:r>
              <a:rPr lang="en-US" dirty="0">
                <a:solidFill>
                  <a:prstClr val="black"/>
                </a:solidFill>
              </a:rPr>
              <a:t>receptors, which in turn </a:t>
            </a:r>
            <a:r>
              <a:rPr lang="en-US" dirty="0" smtClean="0">
                <a:solidFill>
                  <a:prstClr val="black"/>
                </a:solidFill>
              </a:rPr>
              <a:t>generate signals </a:t>
            </a:r>
            <a:r>
              <a:rPr lang="en-US" dirty="0">
                <a:solidFill>
                  <a:prstClr val="black"/>
                </a:solidFill>
              </a:rPr>
              <a:t>inside the target cell </a:t>
            </a:r>
          </a:p>
          <a:p>
            <a:pPr marL="457200" indent="-457200">
              <a:lnSpc>
                <a:spcPct val="150000"/>
              </a:lnSpc>
              <a:buFontTx/>
              <a:buAutoNum type="alphaUcParenBoth"/>
            </a:pPr>
            <a:r>
              <a:rPr lang="en-US" dirty="0" smtClean="0">
                <a:solidFill>
                  <a:prstClr val="black"/>
                </a:solidFill>
              </a:rPr>
              <a:t>Some </a:t>
            </a:r>
            <a:r>
              <a:rPr lang="en-US" dirty="0">
                <a:solidFill>
                  <a:prstClr val="black"/>
                </a:solidFill>
              </a:rPr>
              <a:t>small signal </a:t>
            </a:r>
            <a:r>
              <a:rPr lang="en-US" dirty="0" smtClean="0">
                <a:solidFill>
                  <a:prstClr val="black"/>
                </a:solidFill>
              </a:rPr>
              <a:t>molecules, by </a:t>
            </a:r>
            <a:r>
              <a:rPr lang="en-US" dirty="0">
                <a:solidFill>
                  <a:prstClr val="black"/>
                </a:solidFill>
              </a:rPr>
              <a:t>contrast, diffuse across the </a:t>
            </a:r>
            <a:r>
              <a:rPr lang="en-US" dirty="0" smtClean="0">
                <a:solidFill>
                  <a:prstClr val="black"/>
                </a:solidFill>
              </a:rPr>
              <a:t>plasma membrane </a:t>
            </a:r>
            <a:r>
              <a:rPr lang="en-US" dirty="0">
                <a:solidFill>
                  <a:prstClr val="black"/>
                </a:solidFill>
              </a:rPr>
              <a:t>and bind to receptor </a:t>
            </a:r>
            <a:r>
              <a:rPr lang="en-US" dirty="0" smtClean="0">
                <a:solidFill>
                  <a:prstClr val="black"/>
                </a:solidFill>
              </a:rPr>
              <a:t>proteins inside </a:t>
            </a:r>
            <a:r>
              <a:rPr lang="en-US" dirty="0">
                <a:solidFill>
                  <a:prstClr val="black"/>
                </a:solidFill>
              </a:rPr>
              <a:t>the target cell—either in the </a:t>
            </a:r>
            <a:r>
              <a:rPr lang="en-US" dirty="0" smtClean="0">
                <a:solidFill>
                  <a:prstClr val="black"/>
                </a:solidFill>
              </a:rPr>
              <a:t>cytosol or </a:t>
            </a:r>
            <a:r>
              <a:rPr lang="en-US" dirty="0">
                <a:solidFill>
                  <a:prstClr val="black"/>
                </a:solidFill>
              </a:rPr>
              <a:t>in the </a:t>
            </a:r>
            <a:r>
              <a:rPr lang="en-US" dirty="0" smtClean="0">
                <a:solidFill>
                  <a:prstClr val="black"/>
                </a:solidFill>
              </a:rPr>
              <a:t>nucleus. Many of these </a:t>
            </a:r>
            <a:r>
              <a:rPr lang="en-US" dirty="0">
                <a:solidFill>
                  <a:prstClr val="black"/>
                </a:solidFill>
              </a:rPr>
              <a:t>small signal molecules are </a:t>
            </a:r>
            <a:r>
              <a:rPr lang="en-US" b="1" dirty="0" smtClean="0">
                <a:solidFill>
                  <a:srgbClr val="0000FF"/>
                </a:solidFill>
              </a:rPr>
              <a:t>hydrophobi</a:t>
            </a:r>
            <a:r>
              <a:rPr lang="en-US" dirty="0" smtClean="0">
                <a:solidFill>
                  <a:prstClr val="black"/>
                </a:solidFill>
              </a:rPr>
              <a:t>c and </a:t>
            </a:r>
            <a:r>
              <a:rPr lang="en-US" dirty="0">
                <a:solidFill>
                  <a:prstClr val="black"/>
                </a:solidFill>
              </a:rPr>
              <a:t>poorly soluble in aqueous solutions; </a:t>
            </a:r>
            <a:r>
              <a:rPr lang="en-US" dirty="0" smtClean="0">
                <a:solidFill>
                  <a:prstClr val="black"/>
                </a:solidFill>
              </a:rPr>
              <a:t>they are </a:t>
            </a:r>
            <a:r>
              <a:rPr lang="en-US" dirty="0">
                <a:solidFill>
                  <a:prstClr val="black"/>
                </a:solidFill>
              </a:rPr>
              <a:t>therefore transported in the </a:t>
            </a:r>
            <a:r>
              <a:rPr lang="en-US" dirty="0" smtClean="0">
                <a:solidFill>
                  <a:prstClr val="black"/>
                </a:solidFill>
              </a:rPr>
              <a:t>bloodstream and </a:t>
            </a:r>
            <a:r>
              <a:rPr lang="en-US" dirty="0">
                <a:solidFill>
                  <a:prstClr val="black"/>
                </a:solidFill>
              </a:rPr>
              <a:t>other extracellular fluids bound to </a:t>
            </a:r>
            <a:r>
              <a:rPr lang="en-US" dirty="0" smtClean="0">
                <a:solidFill>
                  <a:prstClr val="black"/>
                </a:solidFill>
              </a:rPr>
              <a:t>carrier proteins</a:t>
            </a:r>
            <a:r>
              <a:rPr lang="en-US" dirty="0">
                <a:solidFill>
                  <a:prstClr val="black"/>
                </a:solidFill>
              </a:rPr>
              <a:t>, from which they dissociate </a:t>
            </a:r>
            <a:r>
              <a:rPr lang="en-US" dirty="0" smtClean="0">
                <a:solidFill>
                  <a:prstClr val="black"/>
                </a:solidFill>
              </a:rPr>
              <a:t>before entering </a:t>
            </a:r>
            <a:r>
              <a:rPr lang="en-US" dirty="0">
                <a:solidFill>
                  <a:prstClr val="black"/>
                </a:solidFill>
              </a:rPr>
              <a:t>the target cell.</a:t>
            </a:r>
          </a:p>
        </p:txBody>
      </p:sp>
    </p:spTree>
    <p:extLst>
      <p:ext uri="{BB962C8B-B14F-4D97-AF65-F5344CB8AC3E}">
        <p14:creationId xmlns:p14="http://schemas.microsoft.com/office/powerpoint/2010/main" val="11996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488" y="1009650"/>
            <a:ext cx="5892019" cy="58467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98487" y="400051"/>
            <a:ext cx="1036319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 smtClean="0">
                <a:solidFill>
                  <a:srgbClr val="0000FF"/>
                </a:solidFill>
              </a:rPr>
              <a:t>Q. </a:t>
            </a:r>
            <a:r>
              <a:rPr lang="fr-FR" b="1" dirty="0" err="1" smtClean="0">
                <a:solidFill>
                  <a:srgbClr val="0000FF"/>
                </a:solidFill>
              </a:rPr>
              <a:t>What</a:t>
            </a:r>
            <a:r>
              <a:rPr lang="fr-FR" b="1" dirty="0" smtClean="0">
                <a:solidFill>
                  <a:srgbClr val="0000FF"/>
                </a:solidFill>
              </a:rPr>
              <a:t> are possible the </a:t>
            </a:r>
            <a:r>
              <a:rPr lang="fr-FR" b="1" dirty="0" err="1" smtClean="0">
                <a:solidFill>
                  <a:srgbClr val="0000FF"/>
                </a:solidFill>
              </a:rPr>
              <a:t>events</a:t>
            </a:r>
            <a:r>
              <a:rPr lang="fr-FR" b="1" dirty="0" smtClean="0">
                <a:solidFill>
                  <a:srgbClr val="0000FF"/>
                </a:solidFill>
              </a:rPr>
              <a:t> </a:t>
            </a:r>
            <a:r>
              <a:rPr lang="fr-FR" b="1" dirty="0" err="1" smtClean="0">
                <a:solidFill>
                  <a:srgbClr val="0000FF"/>
                </a:solidFill>
              </a:rPr>
              <a:t>with</a:t>
            </a:r>
            <a:r>
              <a:rPr lang="fr-FR" b="1" dirty="0" smtClean="0">
                <a:solidFill>
                  <a:srgbClr val="0000FF"/>
                </a:solidFill>
              </a:rPr>
              <a:t> </a:t>
            </a:r>
            <a:r>
              <a:rPr lang="fr-FR" b="1" dirty="0">
                <a:solidFill>
                  <a:srgbClr val="0000FF"/>
                </a:solidFill>
              </a:rPr>
              <a:t>multiple </a:t>
            </a:r>
            <a:r>
              <a:rPr lang="fr-FR" b="1" dirty="0" err="1" smtClean="0">
                <a:solidFill>
                  <a:srgbClr val="0000FF"/>
                </a:solidFill>
              </a:rPr>
              <a:t>extracellular</a:t>
            </a:r>
            <a:r>
              <a:rPr lang="fr-FR" b="1" dirty="0" smtClean="0">
                <a:solidFill>
                  <a:srgbClr val="0000FF"/>
                </a:solidFill>
              </a:rPr>
              <a:t> signal </a:t>
            </a:r>
            <a:r>
              <a:rPr lang="fr-FR" b="1" dirty="0" err="1" smtClean="0">
                <a:solidFill>
                  <a:srgbClr val="0000FF"/>
                </a:solidFill>
              </a:rPr>
              <a:t>molecules</a:t>
            </a:r>
            <a:r>
              <a:rPr lang="fr-FR" b="1" dirty="0" smtClean="0">
                <a:solidFill>
                  <a:srgbClr val="0000FF"/>
                </a:solidFill>
              </a:rPr>
              <a:t>?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28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8487" y="323851"/>
            <a:ext cx="11430000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FF"/>
                </a:solidFill>
              </a:rPr>
              <a:t>Animal cell’s dependence </a:t>
            </a:r>
            <a:r>
              <a:rPr lang="en-US" sz="2400" b="1" dirty="0">
                <a:solidFill>
                  <a:srgbClr val="0000FF"/>
                </a:solidFill>
              </a:rPr>
              <a:t>on multiple </a:t>
            </a:r>
            <a:r>
              <a:rPr lang="en-US" sz="2400" b="1" dirty="0" smtClean="0">
                <a:solidFill>
                  <a:srgbClr val="0000FF"/>
                </a:solidFill>
              </a:rPr>
              <a:t>extracellular signal molecules</a:t>
            </a:r>
          </a:p>
          <a:p>
            <a:pPr algn="ctr"/>
            <a:endParaRPr lang="en-US" sz="2400" b="1" dirty="0">
              <a:solidFill>
                <a:srgbClr val="0000FF"/>
              </a:solidFill>
            </a:endParaRPr>
          </a:p>
          <a:p>
            <a:pPr algn="ctr"/>
            <a:endParaRPr lang="en-US" dirty="0">
              <a:solidFill>
                <a:prstClr val="black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prstClr val="black"/>
                </a:solidFill>
              </a:rPr>
              <a:t>Each </a:t>
            </a:r>
            <a:r>
              <a:rPr lang="en-US" dirty="0">
                <a:solidFill>
                  <a:prstClr val="black"/>
                </a:solidFill>
              </a:rPr>
              <a:t>cell type </a:t>
            </a:r>
            <a:r>
              <a:rPr lang="en-US" dirty="0" smtClean="0">
                <a:solidFill>
                  <a:prstClr val="black"/>
                </a:solidFill>
              </a:rPr>
              <a:t>displays a </a:t>
            </a:r>
            <a:r>
              <a:rPr lang="en-US" dirty="0">
                <a:solidFill>
                  <a:prstClr val="black"/>
                </a:solidFill>
              </a:rPr>
              <a:t>set of receptors that enables it to </a:t>
            </a:r>
            <a:r>
              <a:rPr lang="en-US" dirty="0" smtClean="0">
                <a:solidFill>
                  <a:prstClr val="black"/>
                </a:solidFill>
              </a:rPr>
              <a:t>respond to </a:t>
            </a:r>
            <a:r>
              <a:rPr lang="en-US" dirty="0">
                <a:solidFill>
                  <a:prstClr val="black"/>
                </a:solidFill>
              </a:rPr>
              <a:t>a corresponding set of signal </a:t>
            </a:r>
            <a:r>
              <a:rPr lang="en-US" dirty="0" smtClean="0">
                <a:solidFill>
                  <a:prstClr val="black"/>
                </a:solidFill>
              </a:rPr>
              <a:t>molecules produced </a:t>
            </a:r>
            <a:r>
              <a:rPr lang="en-US" dirty="0">
                <a:solidFill>
                  <a:prstClr val="black"/>
                </a:solidFill>
              </a:rPr>
              <a:t>by other cells. These </a:t>
            </a:r>
            <a:r>
              <a:rPr lang="en-US" dirty="0" smtClean="0">
                <a:solidFill>
                  <a:prstClr val="black"/>
                </a:solidFill>
              </a:rPr>
              <a:t>signal molecules </a:t>
            </a:r>
            <a:r>
              <a:rPr lang="en-US" dirty="0">
                <a:solidFill>
                  <a:prstClr val="black"/>
                </a:solidFill>
              </a:rPr>
              <a:t>work in various </a:t>
            </a:r>
            <a:r>
              <a:rPr lang="en-US" dirty="0" smtClean="0">
                <a:solidFill>
                  <a:prstClr val="black"/>
                </a:solidFill>
              </a:rPr>
              <a:t>combinations to </a:t>
            </a:r>
            <a:r>
              <a:rPr lang="en-US" dirty="0">
                <a:solidFill>
                  <a:prstClr val="black"/>
                </a:solidFill>
              </a:rPr>
              <a:t>regulate the behavior of the cell. </a:t>
            </a:r>
            <a:endParaRPr lang="en-US" dirty="0" smtClean="0">
              <a:solidFill>
                <a:prstClr val="black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>
              <a:solidFill>
                <a:prstClr val="black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prstClr val="black"/>
                </a:solidFill>
              </a:rPr>
              <a:t>An </a:t>
            </a:r>
            <a:r>
              <a:rPr lang="en-US" dirty="0">
                <a:solidFill>
                  <a:prstClr val="black"/>
                </a:solidFill>
              </a:rPr>
              <a:t>individual cell often </a:t>
            </a:r>
            <a:r>
              <a:rPr lang="en-US" dirty="0" smtClean="0">
                <a:solidFill>
                  <a:prstClr val="black"/>
                </a:solidFill>
              </a:rPr>
              <a:t>requires multiple </a:t>
            </a:r>
            <a:r>
              <a:rPr lang="en-US" dirty="0">
                <a:solidFill>
                  <a:prstClr val="black"/>
                </a:solidFill>
              </a:rPr>
              <a:t>signals to survive </a:t>
            </a:r>
            <a:r>
              <a:rPr lang="en-US" dirty="0" smtClean="0">
                <a:solidFill>
                  <a:prstClr val="black"/>
                </a:solidFill>
              </a:rPr>
              <a:t>and </a:t>
            </a:r>
            <a:r>
              <a:rPr lang="en-US" dirty="0">
                <a:solidFill>
                  <a:prstClr val="black"/>
                </a:solidFill>
              </a:rPr>
              <a:t>additional signals to grow and </a:t>
            </a:r>
            <a:r>
              <a:rPr lang="en-US" dirty="0" smtClean="0">
                <a:solidFill>
                  <a:prstClr val="black"/>
                </a:solidFill>
              </a:rPr>
              <a:t>divide or </a:t>
            </a:r>
            <a:r>
              <a:rPr lang="en-US" dirty="0">
                <a:solidFill>
                  <a:prstClr val="black"/>
                </a:solidFill>
              </a:rPr>
              <a:t>differentiate (green arrows</a:t>
            </a:r>
            <a:r>
              <a:rPr lang="en-US" dirty="0" smtClean="0">
                <a:solidFill>
                  <a:prstClr val="black"/>
                </a:solidFill>
              </a:rPr>
              <a:t>).If </a:t>
            </a:r>
            <a:r>
              <a:rPr lang="en-US" dirty="0">
                <a:solidFill>
                  <a:prstClr val="black"/>
                </a:solidFill>
              </a:rPr>
              <a:t>deprived of appropriate survival </a:t>
            </a:r>
            <a:r>
              <a:rPr lang="en-US" dirty="0" smtClean="0">
                <a:solidFill>
                  <a:prstClr val="black"/>
                </a:solidFill>
              </a:rPr>
              <a:t>signals, a </a:t>
            </a:r>
            <a:r>
              <a:rPr lang="en-US" dirty="0">
                <a:solidFill>
                  <a:prstClr val="black"/>
                </a:solidFill>
              </a:rPr>
              <a:t>cell will undergo a form of cell </a:t>
            </a:r>
            <a:r>
              <a:rPr lang="en-US" dirty="0" smtClean="0">
                <a:solidFill>
                  <a:prstClr val="black"/>
                </a:solidFill>
              </a:rPr>
              <a:t>suicide known </a:t>
            </a:r>
            <a:r>
              <a:rPr lang="en-US" dirty="0">
                <a:solidFill>
                  <a:prstClr val="black"/>
                </a:solidFill>
              </a:rPr>
              <a:t>as apoptosis. </a:t>
            </a:r>
            <a:endParaRPr lang="en-US" dirty="0" smtClean="0">
              <a:solidFill>
                <a:prstClr val="black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 smtClean="0">
              <a:solidFill>
                <a:prstClr val="black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prstClr val="black"/>
                </a:solidFill>
              </a:rPr>
              <a:t>Some </a:t>
            </a:r>
            <a:r>
              <a:rPr lang="en-US" dirty="0">
                <a:solidFill>
                  <a:prstClr val="black"/>
                </a:solidFill>
              </a:rPr>
              <a:t>extracellular signal molecules act </a:t>
            </a:r>
            <a:r>
              <a:rPr lang="en-US" dirty="0" smtClean="0">
                <a:solidFill>
                  <a:prstClr val="black"/>
                </a:solidFill>
              </a:rPr>
              <a:t>to inhibit </a:t>
            </a:r>
            <a:r>
              <a:rPr lang="en-US" dirty="0">
                <a:solidFill>
                  <a:prstClr val="black"/>
                </a:solidFill>
              </a:rPr>
              <a:t>these and other cell behaviors, </a:t>
            </a:r>
            <a:r>
              <a:rPr lang="en-US" dirty="0" smtClean="0">
                <a:solidFill>
                  <a:prstClr val="black"/>
                </a:solidFill>
              </a:rPr>
              <a:t>or even </a:t>
            </a:r>
            <a:r>
              <a:rPr lang="en-US" dirty="0">
                <a:solidFill>
                  <a:prstClr val="black"/>
                </a:solidFill>
              </a:rPr>
              <a:t>to induce apoptosis</a:t>
            </a:r>
            <a:r>
              <a:rPr lang="en-US" dirty="0" smtClean="0">
                <a:solidFill>
                  <a:prstClr val="black"/>
                </a:solidFill>
              </a:rPr>
              <a:t>.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0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2_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Basis" id="{5665723A-49BA-4B57-8411-A56F8F207965}" vid="{D9D01AC2-EE7D-4E49-99EE-8E62E4E7E8A7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F956FD13CD8848B4580499D01366DC" ma:contentTypeVersion="2" ma:contentTypeDescription="Create a new document." ma:contentTypeScope="" ma:versionID="4ebcef1e91cfe62b94660ebba8eb4552">
  <xsd:schema xmlns:xsd="http://www.w3.org/2001/XMLSchema" xmlns:xs="http://www.w3.org/2001/XMLSchema" xmlns:p="http://schemas.microsoft.com/office/2006/metadata/properties" xmlns:ns2="27852407-7cbe-4f37-a29e-557c20509378" targetNamespace="http://schemas.microsoft.com/office/2006/metadata/properties" ma:root="true" ma:fieldsID="cc58b206066c8991a38d256a35082960" ns2:_="">
    <xsd:import namespace="27852407-7cbe-4f37-a29e-557c205093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852407-7cbe-4f37-a29e-557c205093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D6BF84C-1609-4855-B80C-75594A36C61E}"/>
</file>

<file path=customXml/itemProps2.xml><?xml version="1.0" encoding="utf-8"?>
<ds:datastoreItem xmlns:ds="http://schemas.openxmlformats.org/officeDocument/2006/customXml" ds:itemID="{830A1E02-7E74-4A05-8FEE-EC0CB530BECF}"/>
</file>

<file path=customXml/itemProps3.xml><?xml version="1.0" encoding="utf-8"?>
<ds:datastoreItem xmlns:ds="http://schemas.openxmlformats.org/officeDocument/2006/customXml" ds:itemID="{C7B80318-3DB8-4351-8E02-97712E1BD7D8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4149</TotalTime>
  <Words>705</Words>
  <Application>Microsoft Office PowerPoint</Application>
  <PresentationFormat>Custom</PresentationFormat>
  <Paragraphs>39</Paragraphs>
  <Slides>15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1_Basis</vt:lpstr>
      <vt:lpstr>2_Basis</vt:lpstr>
      <vt:lpstr>1_Office Theme</vt:lpstr>
      <vt:lpstr>BT 205: Cell &amp; Molecular Biology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 601: Analytical Biotechnology</dc:title>
  <dc:creator>ACER</dc:creator>
  <cp:lastModifiedBy>User</cp:lastModifiedBy>
  <cp:revision>385</cp:revision>
  <dcterms:created xsi:type="dcterms:W3CDTF">2006-08-16T00:00:00Z</dcterms:created>
  <dcterms:modified xsi:type="dcterms:W3CDTF">2022-11-11T10:37:08Z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0x01010056F956FD13CD8848B4580499D01366DC</vt:lpwstr>
  </property>
</Properties>
</file>